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35"/>
  </p:notesMasterIdLst>
  <p:handoutMasterIdLst>
    <p:handoutMasterId r:id="rId36"/>
  </p:handoutMasterIdLst>
  <p:sldIdLst>
    <p:sldId id="354" r:id="rId6"/>
    <p:sldId id="259" r:id="rId7"/>
    <p:sldId id="358" r:id="rId8"/>
    <p:sldId id="356" r:id="rId9"/>
    <p:sldId id="359" r:id="rId10"/>
    <p:sldId id="360" r:id="rId11"/>
    <p:sldId id="357" r:id="rId12"/>
    <p:sldId id="361" r:id="rId13"/>
    <p:sldId id="376" r:id="rId14"/>
    <p:sldId id="362" r:id="rId15"/>
    <p:sldId id="377" r:id="rId16"/>
    <p:sldId id="363" r:id="rId17"/>
    <p:sldId id="379" r:id="rId18"/>
    <p:sldId id="378" r:id="rId19"/>
    <p:sldId id="364" r:id="rId20"/>
    <p:sldId id="365" r:id="rId21"/>
    <p:sldId id="367" r:id="rId22"/>
    <p:sldId id="369" r:id="rId23"/>
    <p:sldId id="371" r:id="rId24"/>
    <p:sldId id="372" r:id="rId25"/>
    <p:sldId id="373" r:id="rId26"/>
    <p:sldId id="374" r:id="rId27"/>
    <p:sldId id="380" r:id="rId28"/>
    <p:sldId id="375" r:id="rId29"/>
    <p:sldId id="382" r:id="rId30"/>
    <p:sldId id="355" r:id="rId31"/>
    <p:sldId id="381" r:id="rId32"/>
    <p:sldId id="383" r:id="rId33"/>
    <p:sldId id="35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6" autoAdjust="0"/>
    <p:restoredTop sz="84939" autoAdjust="0"/>
  </p:normalViewPr>
  <p:slideViewPr>
    <p:cSldViewPr snapToGrid="0" snapToObjects="1">
      <p:cViewPr varScale="1">
        <p:scale>
          <a:sx n="53" d="100"/>
          <a:sy n="53" d="100"/>
        </p:scale>
        <p:origin x="90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2019. 04. 24.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Ellentétben a hagyományos döntési fákkal, amelyek csak egy utat tesznek lehetővé minden csomópontra. A döntési dzsungel a gyökérből az egyes levelekhez több utat keres. A betanítás során a csomópontok felosztása és a csomópontok összevonása a pontosan ugyanazon célfüggvény minimalizálásával történik, a leveleken levő entrópia súlyozott összege. A hagyományos döntési fákkal szemben alacsonyabb memória igénye van, jobban általánosítható, viszont a futási idő valamivel lassabb.</a:t>
            </a:r>
          </a:p>
          <a:p>
            <a:endParaRPr lang="hu-HU" dirty="0"/>
          </a:p>
          <a:p>
            <a:r>
              <a:rPr lang="hu-HU" dirty="0"/>
              <a:t>További információk: http://primo.ai/index.php?title=Decision_Jungle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659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66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4/24/2019 7:23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24/04/2019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3732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24/04/2019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24/04/2019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24/04/2019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24/04/2019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24/04/2019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24/04/2019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24/04/2019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allery.azure.ai/Experiment/Multi-class-classification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rchive.ics.uci.edu/ml/datasets/iris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Többosztályos klasszifikáció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273E58-8980-4BD2-BC3E-87C213CA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Tanító és tesztelő adathalmaz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1CA98A-1E74-4E76-B30A-B942D6538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adathalmazt szétosztjuk tanító és tesztelő adathalmazokra:</a:t>
            </a:r>
          </a:p>
          <a:p>
            <a:r>
              <a:rPr lang="hu-HU" dirty="0"/>
              <a:t>a Data </a:t>
            </a:r>
            <a:r>
              <a:rPr lang="hu-HU" dirty="0" err="1"/>
              <a:t>Transformation-ból</a:t>
            </a:r>
            <a:r>
              <a:rPr lang="hu-HU" dirty="0"/>
              <a:t> a </a:t>
            </a:r>
            <a:r>
              <a:rPr lang="hu-HU" dirty="0" err="1"/>
              <a:t>Manipulation</a:t>
            </a:r>
            <a:r>
              <a:rPr lang="hu-HU" dirty="0"/>
              <a:t> menüben az Split Data pontot húzzuk a vászonra.</a:t>
            </a:r>
          </a:p>
          <a:p>
            <a:pPr lvl="1"/>
            <a:r>
              <a:rPr lang="hu-HU" dirty="0"/>
              <a:t>A felosztás módja (</a:t>
            </a:r>
            <a:r>
              <a:rPr lang="hu-HU" dirty="0" err="1"/>
              <a:t>Splitting</a:t>
            </a:r>
            <a:r>
              <a:rPr lang="hu-HU" dirty="0"/>
              <a:t> </a:t>
            </a:r>
            <a:r>
              <a:rPr lang="hu-HU" dirty="0" err="1"/>
              <a:t>mode</a:t>
            </a:r>
            <a:r>
              <a:rPr lang="hu-HU" dirty="0"/>
              <a:t>) maradjon sor (Split </a:t>
            </a:r>
            <a:r>
              <a:rPr lang="hu-HU" dirty="0" err="1"/>
              <a:t>Rows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A felosztás 1 kimeneti halmaza (tanuló adathalmaz) legyen 80%, azaz 0,8 – lévén, hogy kevés az elemszám, a jobb eredmény érdekében minél több elem kell. Ugyanakkor túl sok sem lehet, mert akkor az ellenőrzéshez nem lesz elég adat.</a:t>
            </a:r>
          </a:p>
          <a:p>
            <a:pPr lvl="1"/>
            <a:r>
              <a:rPr lang="hu-HU" dirty="0" err="1"/>
              <a:t>Randomized</a:t>
            </a:r>
            <a:r>
              <a:rPr lang="hu-HU" dirty="0"/>
              <a:t> </a:t>
            </a:r>
            <a:r>
              <a:rPr lang="hu-HU" dirty="0" err="1"/>
              <a:t>split</a:t>
            </a:r>
            <a:r>
              <a:rPr lang="hu-HU" dirty="0"/>
              <a:t>: véletlenszerű kiválasztás</a:t>
            </a:r>
          </a:p>
          <a:p>
            <a:pPr lvl="1"/>
            <a:r>
              <a:rPr lang="en-US" dirty="0"/>
              <a:t>Stratified split: </a:t>
            </a:r>
            <a:r>
              <a:rPr lang="hu-HU" dirty="0"/>
              <a:t>Akkor kell</a:t>
            </a:r>
            <a:r>
              <a:rPr lang="en-US" dirty="0"/>
              <a:t> True</a:t>
            </a:r>
            <a:r>
              <a:rPr lang="hu-HU" dirty="0"/>
              <a:t>-</a:t>
            </a:r>
            <a:r>
              <a:rPr lang="hu-HU" dirty="0" err="1"/>
              <a:t>ra</a:t>
            </a:r>
            <a:r>
              <a:rPr lang="hu-HU" dirty="0"/>
              <a:t> (igazra) állítani – jelen esetben nem kell – ha fontos, hogy  a </a:t>
            </a:r>
            <a:r>
              <a:rPr lang="en-US" i="1" dirty="0"/>
              <a:t>strata</a:t>
            </a:r>
            <a:r>
              <a:rPr lang="en-US" dirty="0"/>
              <a:t> </a:t>
            </a:r>
            <a:r>
              <a:rPr lang="hu-HU" dirty="0"/>
              <a:t>vagy </a:t>
            </a:r>
            <a:r>
              <a:rPr lang="en-US" i="1" dirty="0"/>
              <a:t>stratification key</a:t>
            </a:r>
            <a:r>
              <a:rPr lang="en-US" dirty="0"/>
              <a:t> </a:t>
            </a:r>
            <a:r>
              <a:rPr lang="hu-HU" dirty="0"/>
              <a:t>oszlopokból válasszon ki reprezentatív mintát.</a:t>
            </a:r>
          </a:p>
          <a:p>
            <a:pPr lvl="1"/>
            <a:r>
              <a:rPr lang="hu-HU" dirty="0"/>
              <a:t>Random </a:t>
            </a:r>
            <a:r>
              <a:rPr lang="hu-HU" dirty="0" err="1"/>
              <a:t>Seed</a:t>
            </a:r>
            <a:r>
              <a:rPr lang="hu-HU" dirty="0"/>
              <a:t>: 0-tól különböző megadása az eredményeket általában reprodukálhatóvá teszi. Ha meg kell ismételni az adathalmaz osztás művelet eredményeit, meg kell adni egy szórás számot a véletlenszám-generátor számára. Ellenkező esetben a számot alapértelmezés szerint 0-ra állítjuk, ami azt jelenti, hogy az értéket a rendszerórából kapjuk. </a:t>
            </a:r>
          </a:p>
          <a:p>
            <a:pPr lvl="1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1D56B1F-C971-4DD1-9921-96E679251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227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AA2738-437C-47AD-A02C-89ABB8F4B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Tanító és tesztelő adathalmaz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CDAF95CE-B6F4-49F5-A56B-BFEC1A77F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213" y="1905635"/>
            <a:ext cx="10588625" cy="3556317"/>
          </a:xfrm>
          <a:prstGeom prst="rect">
            <a:avLst/>
          </a:prstGeo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5B9EE87-BDB6-4F26-AA4E-1BFAB554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182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26F75F-8468-42E5-B674-68B23DEC3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 kiválasztása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07824A-DC0B-4579-A8D7-A0BE1265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1"/>
            <a:ext cx="10588752" cy="5405853"/>
          </a:xfrm>
        </p:spPr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Initialie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/ </a:t>
            </a:r>
            <a:r>
              <a:rPr lang="hu-HU" dirty="0" err="1"/>
              <a:t>Classification</a:t>
            </a:r>
            <a:r>
              <a:rPr lang="hu-HU" dirty="0"/>
              <a:t> almenüből húzzuk a vászonra a </a:t>
            </a:r>
            <a:r>
              <a:rPr lang="hu-HU" dirty="0" err="1"/>
              <a:t>Multiclass</a:t>
            </a:r>
            <a:r>
              <a:rPr lang="hu-HU" dirty="0"/>
              <a:t> Decision </a:t>
            </a:r>
            <a:r>
              <a:rPr lang="hu-HU" dirty="0" err="1"/>
              <a:t>Jungle</a:t>
            </a:r>
            <a:r>
              <a:rPr lang="hu-HU" dirty="0"/>
              <a:t> elemet (DAG).</a:t>
            </a:r>
          </a:p>
          <a:p>
            <a:r>
              <a:rPr lang="hu-HU" dirty="0"/>
              <a:t>Feladat: Hasonlítsd össze, hogy a </a:t>
            </a:r>
            <a:r>
              <a:rPr lang="hu-HU" dirty="0" err="1"/>
              <a:t>Multiclass</a:t>
            </a:r>
            <a:r>
              <a:rPr lang="hu-HU" dirty="0"/>
              <a:t> Decision Forest algoritmussal.</a:t>
            </a:r>
          </a:p>
          <a:p>
            <a:r>
              <a:rPr lang="hu-HU" dirty="0"/>
              <a:t>Beállítások:</a:t>
            </a:r>
          </a:p>
          <a:p>
            <a:pPr lvl="1"/>
            <a:r>
              <a:rPr lang="hu-HU" dirty="0" err="1"/>
              <a:t>Resampling</a:t>
            </a:r>
            <a:r>
              <a:rPr lang="hu-HU" dirty="0"/>
              <a:t> </a:t>
            </a:r>
            <a:r>
              <a:rPr lang="hu-HU" dirty="0" err="1"/>
              <a:t>method</a:t>
            </a:r>
            <a:r>
              <a:rPr lang="hu-HU" dirty="0"/>
              <a:t>:</a:t>
            </a:r>
          </a:p>
          <a:p>
            <a:pPr lvl="2"/>
            <a:r>
              <a:rPr lang="hu-HU" dirty="0" err="1"/>
              <a:t>Bagging</a:t>
            </a:r>
            <a:r>
              <a:rPr lang="hu-HU" dirty="0"/>
              <a:t>: </a:t>
            </a:r>
            <a:r>
              <a:rPr lang="hu-HU" dirty="0" err="1"/>
              <a:t>bootstrap</a:t>
            </a:r>
            <a:r>
              <a:rPr lang="hu-HU" dirty="0"/>
              <a:t> </a:t>
            </a:r>
            <a:r>
              <a:rPr lang="hu-HU" dirty="0" err="1"/>
              <a:t>aggregáció</a:t>
            </a:r>
            <a:endParaRPr lang="hu-HU" dirty="0"/>
          </a:p>
          <a:p>
            <a:pPr lvl="2"/>
            <a:r>
              <a:rPr lang="hu-HU" dirty="0" err="1"/>
              <a:t>Replicate</a:t>
            </a:r>
            <a:r>
              <a:rPr lang="hu-HU" dirty="0"/>
              <a:t>: minden fa ugyanazon a bemenő adathalmazon tanul</a:t>
            </a:r>
          </a:p>
          <a:p>
            <a:pPr lvl="1"/>
            <a:r>
              <a:rPr lang="hu-HU" dirty="0" err="1"/>
              <a:t>Create</a:t>
            </a:r>
            <a:r>
              <a:rPr lang="hu-HU" dirty="0"/>
              <a:t> </a:t>
            </a:r>
            <a:r>
              <a:rPr lang="hu-HU" dirty="0" err="1"/>
              <a:t>Trainer</a:t>
            </a:r>
            <a:r>
              <a:rPr lang="hu-HU" dirty="0"/>
              <a:t> </a:t>
            </a:r>
            <a:r>
              <a:rPr lang="hu-HU" dirty="0" err="1"/>
              <a:t>mode</a:t>
            </a:r>
            <a:r>
              <a:rPr lang="hu-HU" dirty="0"/>
              <a:t>: </a:t>
            </a:r>
          </a:p>
          <a:p>
            <a:pPr lvl="2"/>
            <a:r>
              <a:rPr lang="hu-HU" dirty="0" err="1"/>
              <a:t>Parameter</a:t>
            </a:r>
            <a:r>
              <a:rPr lang="hu-HU" dirty="0"/>
              <a:t> </a:t>
            </a:r>
            <a:r>
              <a:rPr lang="hu-HU" dirty="0" err="1"/>
              <a:t>Range</a:t>
            </a:r>
            <a:r>
              <a:rPr lang="hu-HU" dirty="0"/>
              <a:t>: paraméterek automatikus beállítása</a:t>
            </a:r>
          </a:p>
          <a:p>
            <a:pPr lvl="2"/>
            <a:r>
              <a:rPr lang="hu-HU" dirty="0" err="1"/>
              <a:t>Sinlge</a:t>
            </a:r>
            <a:r>
              <a:rPr lang="hu-HU" dirty="0"/>
              <a:t> </a:t>
            </a:r>
            <a:r>
              <a:rPr lang="hu-HU" dirty="0" err="1"/>
              <a:t>parameter</a:t>
            </a:r>
            <a:r>
              <a:rPr lang="hu-HU" dirty="0"/>
              <a:t>: </a:t>
            </a:r>
            <a:r>
              <a:rPr lang="hu-HU" dirty="0" err="1"/>
              <a:t>testreszabható</a:t>
            </a:r>
            <a:endParaRPr lang="hu-HU" dirty="0"/>
          </a:p>
          <a:p>
            <a:pPr lvl="1"/>
            <a:r>
              <a:rPr lang="hu-HU" dirty="0" err="1"/>
              <a:t>Number</a:t>
            </a:r>
            <a:r>
              <a:rPr lang="hu-HU" dirty="0"/>
              <a:t> of Decision </a:t>
            </a:r>
            <a:r>
              <a:rPr lang="hu-HU" dirty="0" err="1"/>
              <a:t>DAGs</a:t>
            </a:r>
            <a:r>
              <a:rPr lang="hu-HU" dirty="0"/>
              <a:t>: gráfok </a:t>
            </a:r>
            <a:r>
              <a:rPr lang="hu-HU" dirty="0" err="1"/>
              <a:t>max</a:t>
            </a:r>
            <a:r>
              <a:rPr lang="hu-HU" dirty="0"/>
              <a:t> száma</a:t>
            </a:r>
          </a:p>
          <a:p>
            <a:pPr lvl="1"/>
            <a:r>
              <a:rPr lang="hu-HU" dirty="0"/>
              <a:t>Maximum </a:t>
            </a:r>
            <a:r>
              <a:rPr lang="hu-HU" dirty="0" err="1"/>
              <a:t>depth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Decision </a:t>
            </a:r>
            <a:r>
              <a:rPr lang="hu-HU" dirty="0" err="1"/>
              <a:t>DAGs</a:t>
            </a:r>
            <a:r>
              <a:rPr lang="hu-HU" dirty="0"/>
              <a:t>: gráfok maximális mélysége</a:t>
            </a:r>
          </a:p>
          <a:p>
            <a:pPr lvl="1"/>
            <a:r>
              <a:rPr lang="hu-HU" dirty="0"/>
              <a:t>Maximum </a:t>
            </a:r>
            <a:r>
              <a:rPr lang="hu-HU" dirty="0" err="1"/>
              <a:t>width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Decision </a:t>
            </a:r>
            <a:r>
              <a:rPr lang="hu-HU" dirty="0" err="1"/>
              <a:t>DAGs</a:t>
            </a:r>
            <a:r>
              <a:rPr lang="hu-HU" dirty="0"/>
              <a:t>: gráfok maximális szélessége</a:t>
            </a:r>
          </a:p>
          <a:p>
            <a:pPr lvl="1"/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optimization</a:t>
            </a:r>
            <a:r>
              <a:rPr lang="hu-HU" dirty="0"/>
              <a:t> </a:t>
            </a:r>
            <a:r>
              <a:rPr lang="hu-HU" dirty="0" err="1"/>
              <a:t>steps</a:t>
            </a:r>
            <a:r>
              <a:rPr lang="hu-HU" dirty="0"/>
              <a:t> per decision DAG </a:t>
            </a:r>
            <a:r>
              <a:rPr lang="hu-HU" dirty="0" err="1"/>
              <a:t>layer</a:t>
            </a:r>
            <a:r>
              <a:rPr lang="hu-HU" dirty="0"/>
              <a:t>: iterációk száma</a:t>
            </a:r>
          </a:p>
          <a:p>
            <a:pPr lvl="1"/>
            <a:r>
              <a:rPr lang="hu-HU" dirty="0" err="1"/>
              <a:t>Allow</a:t>
            </a:r>
            <a:r>
              <a:rPr lang="hu-HU" dirty="0"/>
              <a:t> </a:t>
            </a:r>
            <a:r>
              <a:rPr lang="hu-HU" dirty="0" err="1"/>
              <a:t>unknown</a:t>
            </a:r>
            <a:r>
              <a:rPr lang="hu-HU" dirty="0"/>
              <a:t> </a:t>
            </a:r>
            <a:r>
              <a:rPr lang="hu-HU" dirty="0" err="1"/>
              <a:t>values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categorical</a:t>
            </a:r>
            <a:r>
              <a:rPr lang="hu-HU" dirty="0"/>
              <a:t> </a:t>
            </a:r>
            <a:r>
              <a:rPr lang="hu-HU" dirty="0" err="1"/>
              <a:t>features</a:t>
            </a:r>
            <a:r>
              <a:rPr lang="hu-HU" dirty="0"/>
              <a:t>: ismeretlen értékeket is megengedünk-e.</a:t>
            </a:r>
          </a:p>
          <a:p>
            <a:pPr lvl="1"/>
            <a:endParaRPr lang="hu-HU" dirty="0"/>
          </a:p>
          <a:p>
            <a:pPr lvl="1"/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A5F848D-624D-4083-8CE1-13391EF65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1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FF4291-A425-4FFF-B9EB-EBD352BB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 kiválasztása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3547B7-F033-478F-AB07-92FC5DF57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C60C7A2-E0F4-415B-8A62-D587094B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41C4AFC-87D7-4F24-9B0E-4E0B04D2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943" y="1219359"/>
            <a:ext cx="2966358" cy="55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19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B84B4E1-7FDE-4863-B09E-B0570304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 kiválasztása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0A2359D-E21F-4AD5-8AA9-618987380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modell betanításához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Train</a:t>
            </a:r>
            <a:r>
              <a:rPr lang="hu-HU" dirty="0"/>
              <a:t> almenüből húzzuk a vászonra a </a:t>
            </a: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  <a:p>
            <a:pPr lvl="1"/>
            <a:r>
              <a:rPr lang="hu-HU" dirty="0" err="1"/>
              <a:t>Label</a:t>
            </a:r>
            <a:r>
              <a:rPr lang="hu-HU" dirty="0"/>
              <a:t> (output / kimenet) oszlopnak állítsuk be a </a:t>
            </a:r>
            <a:r>
              <a:rPr lang="hu-HU" dirty="0" err="1"/>
              <a:t>class</a:t>
            </a:r>
            <a:r>
              <a:rPr lang="hu-HU" dirty="0"/>
              <a:t> attribútumot.</a:t>
            </a:r>
          </a:p>
          <a:p>
            <a:endParaRPr lang="hu-HU" dirty="0"/>
          </a:p>
          <a:p>
            <a:r>
              <a:rPr lang="hu-HU" dirty="0" err="1"/>
              <a:t>Kössük</a:t>
            </a:r>
            <a:r>
              <a:rPr lang="hu-HU" dirty="0"/>
              <a:t> össze a két elemet.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B6FB19E-CDFE-4316-ABE1-3FA6E5DAC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291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20F2FB-2F04-400F-880C-AE999A135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Algoritmus kiválasztása - betanítás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9A2A8D0-6AD9-4E50-AE8E-C278A7B0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1726005C-078E-48B2-A06D-FD0E364A5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213" y="1693684"/>
            <a:ext cx="10588625" cy="39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41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7C1097-5AE0-4F2E-875F-EA516039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Értékelés és </a:t>
            </a:r>
            <a:r>
              <a:rPr lang="hu-HU" dirty="0" err="1"/>
              <a:t>validálás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C6C69C-208B-4C84-9EEC-816075891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modellt kipróbáljuk a tesztelési adatokra, melyeket még soha nem látott.</a:t>
            </a:r>
          </a:p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Score</a:t>
            </a:r>
            <a:r>
              <a:rPr lang="hu-HU" dirty="0"/>
              <a:t> almenüből húzzuk a vászonra a </a:t>
            </a:r>
            <a:r>
              <a:rPr lang="hu-HU" dirty="0" err="1"/>
              <a:t>Score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  <a:p>
            <a:r>
              <a:rPr lang="hu-HU" dirty="0"/>
              <a:t>A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menüből az </a:t>
            </a:r>
            <a:r>
              <a:rPr lang="hu-HU" dirty="0" err="1"/>
              <a:t>Evaluate</a:t>
            </a:r>
            <a:r>
              <a:rPr lang="hu-HU" dirty="0"/>
              <a:t> almenüből húzzuk a vászonra a </a:t>
            </a:r>
            <a:r>
              <a:rPr lang="hu-HU" dirty="0" err="1"/>
              <a:t>Evaulate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elemet.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0E249C7-9EE7-4991-8B05-72B2AC78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7C39C0A5-306C-4272-9EA0-73AD5833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9" y="2939986"/>
            <a:ext cx="10483884" cy="382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5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BF15EB-D779-4D29-8073-FFF7B2513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Futtatás és eredmények ellenőrzése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96AF19A-91A0-4646-803B-71974F56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48CADD09-1C78-4161-BF67-5772B028B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dirty="0" err="1"/>
              <a:t>Evaulate</a:t>
            </a:r>
            <a:r>
              <a:rPr lang="hu-HU" dirty="0"/>
              <a:t> modell elemen jobb egérgombbal kattintva a </a:t>
            </a:r>
            <a:r>
              <a:rPr lang="hu-HU" dirty="0" err="1"/>
              <a:t>Run</a:t>
            </a:r>
            <a:r>
              <a:rPr lang="hu-HU" dirty="0"/>
              <a:t> </a:t>
            </a:r>
            <a:r>
              <a:rPr lang="hu-HU" dirty="0" err="1"/>
              <a:t>Selected</a:t>
            </a:r>
            <a:r>
              <a:rPr lang="hu-HU" dirty="0"/>
              <a:t> ponttal tudjuk lefuttatni, majd ugyanitt az </a:t>
            </a:r>
            <a:r>
              <a:rPr lang="hu-HU" dirty="0" err="1"/>
              <a:t>Evaulation</a:t>
            </a:r>
            <a:r>
              <a:rPr lang="hu-HU" dirty="0"/>
              <a:t> </a:t>
            </a:r>
            <a:r>
              <a:rPr lang="hu-HU" dirty="0" err="1"/>
              <a:t>Results</a:t>
            </a:r>
            <a:r>
              <a:rPr lang="hu-HU" dirty="0"/>
              <a:t> pontban meg tudjuk nézni, illetve vizualizálni is az eredményt.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3F6D9ED9-193C-4F17-A0ED-CDD375171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9" y="2340201"/>
            <a:ext cx="6477000" cy="3019425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7A04FFAD-14DD-45F6-9A1E-9AC6AE911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446" y="2197616"/>
            <a:ext cx="4407354" cy="41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9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BD4895C1-A682-4DC1-B682-C699F8906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r>
              <a:rPr lang="hu-HU" dirty="0"/>
              <a:t> - Python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938EFDA5-1668-4628-A4A9-F560E26C8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2D8DB42-9F72-4615-B813-F8452850C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26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FBC105-E3A4-4B87-9A7A-62114B8E4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Feldolgozó könyvtárak, adatbetöltés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9ABE72D-F719-426C-A717-B43E437B7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szükséges könyvtárak és adatok betöltése: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sklearn.model_selection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sklearn.preprocessing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StandardScaler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sklearn.metrics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confusion_matrix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sklearn.externals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import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joblib</a:t>
            </a: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Adathalmaz betöltése: 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iris_dataset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pd.read_csv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('iris.csv')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80661D6-A7C3-4A2C-A3B3-95A88269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159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74CA-046F-41E2-8DB6-82FA79DE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Többosztályos klasszifikáció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20CF2B-D530-40A9-95E7-BAABD689B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Az adatokat több, mint 2 osztályba kell sorolni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Felügyelt tanulási módszer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hu-HU" sz="24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647437BC-0F5C-4E76-84F2-CF3F7DFC21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r="7446" b="1"/>
          <a:stretch/>
        </p:blipFill>
        <p:spPr>
          <a:xfrm>
            <a:off x="591457" y="1238349"/>
            <a:ext cx="5504543" cy="4938614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C931C85F-F02C-4C34-9F83-88B065E042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46182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96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C6E149-A901-4C25-B12D-D450E461C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68705A9-66E5-46A1-8F7E-A0EF1D4D9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48" y="1315622"/>
            <a:ext cx="10588752" cy="4736186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head</a:t>
            </a:r>
            <a:r>
              <a:rPr lang="hu-HU" dirty="0"/>
              <a:t>() függvénnyel érdemes megvizsgálni az adathalmaz első néhány sorát, hogy megérthessük az adatokat.</a:t>
            </a:r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iris_datadset.head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hu-HU" dirty="0">
                <a:cs typeface="Courier New" panose="02070309020205020404" pitchFamily="49" charset="0"/>
              </a:rPr>
              <a:t>Az adatokból is láthatjuk, hogy a </a:t>
            </a:r>
            <a:r>
              <a:rPr lang="hu-HU" dirty="0" err="1">
                <a:cs typeface="Courier New" panose="02070309020205020404" pitchFamily="49" charset="0"/>
              </a:rPr>
              <a:t>sepal</a:t>
            </a:r>
            <a:r>
              <a:rPr lang="hu-HU" dirty="0">
                <a:cs typeface="Courier New" panose="02070309020205020404" pitchFamily="49" charset="0"/>
              </a:rPr>
              <a:t> </a:t>
            </a:r>
            <a:r>
              <a:rPr lang="hu-HU" dirty="0" err="1">
                <a:cs typeface="Courier New" panose="02070309020205020404" pitchFamily="49" charset="0"/>
              </a:rPr>
              <a:t>lenght</a:t>
            </a:r>
            <a:r>
              <a:rPr lang="hu-HU" dirty="0">
                <a:cs typeface="Courier New" panose="02070309020205020404" pitchFamily="49" charset="0"/>
              </a:rPr>
              <a:t>, </a:t>
            </a:r>
            <a:r>
              <a:rPr lang="hu-HU" dirty="0" err="1">
                <a:cs typeface="Courier New" panose="02070309020205020404" pitchFamily="49" charset="0"/>
              </a:rPr>
              <a:t>sepal</a:t>
            </a:r>
            <a:r>
              <a:rPr lang="hu-HU" dirty="0">
                <a:cs typeface="Courier New" panose="02070309020205020404" pitchFamily="49" charset="0"/>
              </a:rPr>
              <a:t> </a:t>
            </a:r>
            <a:r>
              <a:rPr lang="hu-HU" dirty="0" err="1">
                <a:cs typeface="Courier New" panose="02070309020205020404" pitchFamily="49" charset="0"/>
              </a:rPr>
              <a:t>width</a:t>
            </a:r>
            <a:r>
              <a:rPr lang="hu-HU" dirty="0">
                <a:cs typeface="Courier New" panose="02070309020205020404" pitchFamily="49" charset="0"/>
              </a:rPr>
              <a:t>, </a:t>
            </a:r>
            <a:r>
              <a:rPr lang="hu-HU" dirty="0" err="1">
                <a:cs typeface="Courier New" panose="02070309020205020404" pitchFamily="49" charset="0"/>
              </a:rPr>
              <a:t>petal</a:t>
            </a:r>
            <a:r>
              <a:rPr lang="hu-HU" dirty="0">
                <a:cs typeface="Courier New" panose="02070309020205020404" pitchFamily="49" charset="0"/>
              </a:rPr>
              <a:t> </a:t>
            </a:r>
            <a:r>
              <a:rPr lang="hu-HU" dirty="0" err="1">
                <a:cs typeface="Courier New" panose="02070309020205020404" pitchFamily="49" charset="0"/>
              </a:rPr>
              <a:t>length</a:t>
            </a:r>
            <a:r>
              <a:rPr lang="hu-HU" dirty="0">
                <a:cs typeface="Courier New" panose="02070309020205020404" pitchFamily="49" charset="0"/>
              </a:rPr>
              <a:t>, </a:t>
            </a:r>
            <a:r>
              <a:rPr lang="hu-HU" dirty="0" err="1">
                <a:cs typeface="Courier New" panose="02070309020205020404" pitchFamily="49" charset="0"/>
              </a:rPr>
              <a:t>petal</a:t>
            </a:r>
            <a:r>
              <a:rPr lang="hu-HU" dirty="0">
                <a:cs typeface="Courier New" panose="02070309020205020404" pitchFamily="49" charset="0"/>
              </a:rPr>
              <a:t> </a:t>
            </a:r>
            <a:r>
              <a:rPr lang="hu-HU" dirty="0" err="1">
                <a:cs typeface="Courier New" panose="02070309020205020404" pitchFamily="49" charset="0"/>
              </a:rPr>
              <a:t>width</a:t>
            </a:r>
            <a:r>
              <a:rPr lang="hu-HU" dirty="0">
                <a:cs typeface="Courier New" panose="02070309020205020404" pitchFamily="49" charset="0"/>
              </a:rPr>
              <a:t> attribútumok a bemeneti leíró adatok, míg a </a:t>
            </a:r>
            <a:r>
              <a:rPr lang="hu-HU" dirty="0" err="1">
                <a:cs typeface="Courier New" panose="02070309020205020404" pitchFamily="49" charset="0"/>
              </a:rPr>
              <a:t>class</a:t>
            </a:r>
            <a:r>
              <a:rPr lang="hu-HU" dirty="0">
                <a:cs typeface="Courier New" panose="02070309020205020404" pitchFamily="49" charset="0"/>
              </a:rPr>
              <a:t> az eredmény. A </a:t>
            </a:r>
            <a:r>
              <a:rPr lang="hu-HU" dirty="0" err="1">
                <a:cs typeface="Courier New" panose="02070309020205020404" pitchFamily="49" charset="0"/>
              </a:rPr>
              <a:t>class</a:t>
            </a:r>
            <a:r>
              <a:rPr lang="hu-HU" dirty="0">
                <a:cs typeface="Courier New" panose="02070309020205020404" pitchFamily="49" charset="0"/>
              </a:rPr>
              <a:t> oszlopban írjuk le az adott írisz fajtáját.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1CF8FFA-938A-4C52-BD00-57B4F1EA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94315294-A444-49A8-9099-F788F6ED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908" y="2418261"/>
            <a:ext cx="5889921" cy="21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5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783700A-B343-4DE7-9BFA-0FF838C0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E10668E-D63A-498B-9B3C-C70B4F61A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describe</a:t>
            </a:r>
            <a:r>
              <a:rPr lang="hu-HU" dirty="0"/>
              <a:t>() függvénnyel további általános statisztikai számításokat végezhetünk az egyes attribútumokra. </a:t>
            </a:r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iris_dataset.describe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hu-HU" dirty="0">
              <a:cs typeface="Courier New" panose="02070309020205020404" pitchFamily="49" charset="0"/>
            </a:endParaRPr>
          </a:p>
          <a:p>
            <a:r>
              <a:rPr lang="hu-HU" dirty="0">
                <a:cs typeface="Courier New" panose="02070309020205020404" pitchFamily="49" charset="0"/>
              </a:rPr>
              <a:t>Mit számunkra hasznosat tudunk ebből kiolvasni?</a:t>
            </a:r>
          </a:p>
          <a:p>
            <a:r>
              <a:rPr lang="hu-HU" dirty="0">
                <a:cs typeface="Courier New" panose="02070309020205020404" pitchFamily="49" charset="0"/>
              </a:rPr>
              <a:t>150 rekordot tartalmaz az adathalmaz.</a:t>
            </a:r>
          </a:p>
          <a:p>
            <a:r>
              <a:rPr lang="hu-HU" dirty="0">
                <a:cs typeface="Courier New" panose="02070309020205020404" pitchFamily="49" charset="0"/>
              </a:rPr>
              <a:t>Nincsenek hiányzó értékeink </a:t>
            </a:r>
            <a:br>
              <a:rPr lang="hu-HU" dirty="0">
                <a:cs typeface="Courier New" panose="02070309020205020404" pitchFamily="49" charset="0"/>
              </a:rPr>
            </a:br>
            <a:r>
              <a:rPr lang="hu-HU" dirty="0">
                <a:cs typeface="Courier New" panose="02070309020205020404" pitchFamily="49" charset="0"/>
              </a:rPr>
              <a:t>(minden attribútum esetén 150 szerepel)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6831EB2-BDA2-46A3-B9F0-7C200CBAE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F82D4EC-F7F0-4C8C-BE3E-26B2EDC34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921" y="2240677"/>
            <a:ext cx="43434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61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96394F-1037-4ACA-A06A-F202F1A2A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analízis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506705-5C8B-46B6-9644-C608C3B87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402708"/>
            <a:ext cx="4239402" cy="4736186"/>
          </a:xfrm>
        </p:spPr>
        <p:txBody>
          <a:bodyPr>
            <a:normAutofit/>
          </a:bodyPr>
          <a:lstStyle/>
          <a:p>
            <a:r>
              <a:rPr lang="hu-HU" dirty="0"/>
              <a:t>Ahhoz, hogy legyen egy elképzelésünk arról, hogy az egyes leíró attribútumok (</a:t>
            </a:r>
            <a:r>
              <a:rPr lang="hu-HU" dirty="0" err="1"/>
              <a:t>feature</a:t>
            </a:r>
            <a:r>
              <a:rPr lang="hu-HU" dirty="0"/>
              <a:t>-k) között milyen összefüggés van, a </a:t>
            </a:r>
            <a:r>
              <a:rPr lang="hu-HU" dirty="0" err="1"/>
              <a:t>Seaborn</a:t>
            </a:r>
            <a:r>
              <a:rPr lang="hu-HU" dirty="0"/>
              <a:t> könyvtár </a:t>
            </a:r>
            <a:r>
              <a:rPr lang="hu-HU" dirty="0" err="1"/>
              <a:t>pairplot</a:t>
            </a:r>
            <a:r>
              <a:rPr lang="hu-HU" dirty="0"/>
              <a:t>() függvényét használhatjuk:</a:t>
            </a:r>
          </a:p>
          <a:p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sns.pairplot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iris_dataset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)­</a:t>
            </a:r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78114A2-8D37-44DF-A4B3-CC02C321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9B68D4-4497-4DF6-8538-032B4043E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221" y="1325440"/>
            <a:ext cx="5287183" cy="533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081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CE333F-82E2-4586-8412-DCF848A3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előfeldolgozás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E077C2-D603-4CF6-A670-F889A08BA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4736186"/>
          </a:xfrm>
        </p:spPr>
        <p:txBody>
          <a:bodyPr>
            <a:normAutofit/>
          </a:bodyPr>
          <a:lstStyle/>
          <a:p>
            <a:r>
              <a:rPr lang="hu-HU" dirty="0"/>
              <a:t>A Random Forest alkalmazásához át kell konvertálnunk a nőszirom neveket ['</a:t>
            </a:r>
            <a:r>
              <a:rPr lang="hu-HU" dirty="0" err="1"/>
              <a:t>Iris-setosa</a:t>
            </a:r>
            <a:r>
              <a:rPr lang="hu-HU" dirty="0"/>
              <a:t>','</a:t>
            </a:r>
            <a:r>
              <a:rPr lang="hu-HU" dirty="0" err="1"/>
              <a:t>Iris-versicolor</a:t>
            </a:r>
            <a:r>
              <a:rPr lang="hu-HU" dirty="0"/>
              <a:t>','</a:t>
            </a:r>
            <a:r>
              <a:rPr lang="hu-HU" dirty="0" err="1"/>
              <a:t>Iris-virginica</a:t>
            </a:r>
            <a:r>
              <a:rPr lang="hu-HU" dirty="0"/>
              <a:t>’] értékről [0,1,2] értékre.</a:t>
            </a:r>
          </a:p>
          <a:p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factorize</a:t>
            </a:r>
            <a:r>
              <a:rPr lang="hu-HU" dirty="0"/>
              <a:t>() függvénnyel alakítjuk át, így őrizve meg a definíciót is: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pd.factorize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iris_dataset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’])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iris_dataset.class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definitions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[1]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E59854F-4959-4ED3-A9C5-D5319F1A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03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CE333F-82E2-4586-8412-DCF848A3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előfeldolgozás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3E077C2-D603-4CF6-A670-F889A08BA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4736186"/>
          </a:xfrm>
        </p:spPr>
        <p:txBody>
          <a:bodyPr>
            <a:normAutofit/>
          </a:bodyPr>
          <a:lstStyle/>
          <a:p>
            <a:r>
              <a:rPr lang="hu-HU" dirty="0"/>
              <a:t>Adatok felosztása tanuló és tesztelő halmazra: az </a:t>
            </a:r>
            <a:r>
              <a:rPr lang="hu-HU" dirty="0" err="1"/>
              <a:t>Sklearn.model.selection</a:t>
            </a:r>
            <a:r>
              <a:rPr lang="hu-HU" dirty="0"/>
              <a:t> modul </a:t>
            </a:r>
            <a:r>
              <a:rPr lang="hu-HU" dirty="0" err="1"/>
              <a:t>train_test_split</a:t>
            </a:r>
            <a:r>
              <a:rPr lang="hu-HU" dirty="0"/>
              <a:t>() függvényével. A </a:t>
            </a:r>
            <a:r>
              <a:rPr lang="hu-HU" dirty="0" err="1"/>
              <a:t>test_size</a:t>
            </a:r>
            <a:r>
              <a:rPr lang="hu-HU" dirty="0"/>
              <a:t> paraméter értéke legyen 20%, azaz 0.2. Megadjuk a tanuló leíró, teszt leíró, a tanuló cél és a teszt cél változókat.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train_test_split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dataset_labels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test_size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=0.2,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=21) 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E59854F-4959-4ED3-A9C5-D5319F1A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3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0BC520-D423-4111-9E38-629DB4392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scaling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338DCFE-3728-4BE5-B5FA-7CA73A765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286594"/>
            <a:ext cx="10588752" cy="4736186"/>
          </a:xfrm>
        </p:spPr>
        <p:txBody>
          <a:bodyPr/>
          <a:lstStyle/>
          <a:p>
            <a:pPr marL="0" indent="0">
              <a:buNone/>
            </a:pPr>
            <a:r>
              <a:rPr lang="hu-HU" dirty="0">
                <a:cs typeface="Courier New" panose="02070309020205020404" pitchFamily="49" charset="0"/>
              </a:rPr>
              <a:t>A jobb, hatékonyabb eredmény miatt érdemes skálázni.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StandardScaler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scaler.fit_transform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scaler.transform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7A6AF75-36A4-4889-9DF1-A6AFAC16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3803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1BD559F1-F8D9-42C3-ABF5-3B7C13D4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betanítása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D70E05FC-A253-4CF5-8C1B-BA8BCD9E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Random Forest klasszifikáció: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RandomForestClassifier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n_estimators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10,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criterion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entropy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random_state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42)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classifier.fit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train_labels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RandomForestClassifier</a:t>
            </a:r>
            <a:r>
              <a:rPr lang="hu-HU" dirty="0"/>
              <a:t>(</a:t>
            </a:r>
            <a:r>
              <a:rPr lang="hu-HU" dirty="0" err="1"/>
              <a:t>bootstrap</a:t>
            </a:r>
            <a:r>
              <a:rPr lang="hu-HU" dirty="0"/>
              <a:t>=</a:t>
            </a:r>
            <a:r>
              <a:rPr lang="hu-HU" dirty="0" err="1"/>
              <a:t>True</a:t>
            </a:r>
            <a:r>
              <a:rPr lang="hu-HU" dirty="0"/>
              <a:t>, </a:t>
            </a:r>
            <a:r>
              <a:rPr lang="hu-HU" dirty="0" err="1"/>
              <a:t>class_weight</a:t>
            </a:r>
            <a:r>
              <a:rPr lang="hu-HU" dirty="0"/>
              <a:t>=</a:t>
            </a:r>
            <a:r>
              <a:rPr lang="hu-HU" dirty="0" err="1"/>
              <a:t>None</a:t>
            </a:r>
            <a:r>
              <a:rPr lang="hu-HU" dirty="0"/>
              <a:t>, </a:t>
            </a:r>
            <a:r>
              <a:rPr lang="hu-HU" dirty="0" err="1"/>
              <a:t>criterion</a:t>
            </a:r>
            <a:r>
              <a:rPr lang="hu-HU" dirty="0"/>
              <a:t>='</a:t>
            </a:r>
            <a:r>
              <a:rPr lang="hu-HU" dirty="0" err="1"/>
              <a:t>entropy</a:t>
            </a:r>
            <a:r>
              <a:rPr lang="hu-HU" dirty="0"/>
              <a:t>',</a:t>
            </a:r>
            <a:br>
              <a:rPr lang="hu-HU" dirty="0"/>
            </a:br>
            <a:r>
              <a:rPr lang="hu-HU" dirty="0" err="1"/>
              <a:t>max_depth</a:t>
            </a:r>
            <a:r>
              <a:rPr lang="hu-HU" dirty="0"/>
              <a:t>=</a:t>
            </a:r>
            <a:r>
              <a:rPr lang="hu-HU" dirty="0" err="1"/>
              <a:t>None</a:t>
            </a:r>
            <a:r>
              <a:rPr lang="hu-HU" dirty="0"/>
              <a:t>, </a:t>
            </a:r>
            <a:r>
              <a:rPr lang="hu-HU" dirty="0" err="1"/>
              <a:t>max_features</a:t>
            </a:r>
            <a:r>
              <a:rPr lang="hu-HU" dirty="0"/>
              <a:t>='</a:t>
            </a:r>
            <a:r>
              <a:rPr lang="hu-HU" dirty="0" err="1"/>
              <a:t>auto</a:t>
            </a:r>
            <a:r>
              <a:rPr lang="hu-HU" dirty="0"/>
              <a:t>', </a:t>
            </a:r>
            <a:r>
              <a:rPr lang="hu-HU" dirty="0" err="1"/>
              <a:t>max_leaf_nodes</a:t>
            </a:r>
            <a:r>
              <a:rPr lang="hu-HU" dirty="0"/>
              <a:t>=</a:t>
            </a:r>
            <a:r>
              <a:rPr lang="hu-HU" dirty="0" err="1"/>
              <a:t>None</a:t>
            </a:r>
            <a:r>
              <a:rPr lang="hu-HU" dirty="0"/>
              <a:t>,</a:t>
            </a:r>
            <a:br>
              <a:rPr lang="hu-HU" dirty="0"/>
            </a:br>
            <a:r>
              <a:rPr lang="hu-HU" dirty="0" err="1"/>
              <a:t>min_impurity_decrease</a:t>
            </a:r>
            <a:r>
              <a:rPr lang="hu-HU" dirty="0"/>
              <a:t>=0.0, </a:t>
            </a:r>
            <a:r>
              <a:rPr lang="hu-HU" dirty="0" err="1"/>
              <a:t>min_impurity_split</a:t>
            </a:r>
            <a:r>
              <a:rPr lang="hu-HU" dirty="0"/>
              <a:t>=</a:t>
            </a:r>
            <a:r>
              <a:rPr lang="hu-HU" dirty="0" err="1"/>
              <a:t>None</a:t>
            </a:r>
            <a:r>
              <a:rPr lang="hu-HU" dirty="0"/>
              <a:t>,</a:t>
            </a:r>
            <a:br>
              <a:rPr lang="hu-HU" dirty="0"/>
            </a:br>
            <a:r>
              <a:rPr lang="hu-HU" dirty="0" err="1"/>
              <a:t>min_samples_leaf</a:t>
            </a:r>
            <a:r>
              <a:rPr lang="hu-HU" dirty="0"/>
              <a:t>=1, </a:t>
            </a:r>
            <a:r>
              <a:rPr lang="hu-HU" dirty="0" err="1"/>
              <a:t>min_samples_split</a:t>
            </a:r>
            <a:r>
              <a:rPr lang="hu-HU" dirty="0"/>
              <a:t>=2,</a:t>
            </a:r>
            <a:br>
              <a:rPr lang="hu-HU" dirty="0"/>
            </a:br>
            <a:r>
              <a:rPr lang="hu-HU" dirty="0" err="1"/>
              <a:t>min_weight_fraction_leaf</a:t>
            </a:r>
            <a:r>
              <a:rPr lang="hu-HU" dirty="0"/>
              <a:t>=0.0, </a:t>
            </a:r>
            <a:r>
              <a:rPr lang="hu-HU" dirty="0" err="1"/>
              <a:t>n_estimators</a:t>
            </a:r>
            <a:r>
              <a:rPr lang="hu-HU" dirty="0"/>
              <a:t>=10, </a:t>
            </a:r>
            <a:r>
              <a:rPr lang="hu-HU" dirty="0" err="1"/>
              <a:t>n_jobs</a:t>
            </a:r>
            <a:r>
              <a:rPr lang="hu-HU" dirty="0"/>
              <a:t>=1,</a:t>
            </a:r>
            <a:br>
              <a:rPr lang="hu-HU" dirty="0"/>
            </a:br>
            <a:r>
              <a:rPr lang="hu-HU" dirty="0" err="1"/>
              <a:t>oob_score</a:t>
            </a:r>
            <a:r>
              <a:rPr lang="hu-HU" dirty="0"/>
              <a:t>=</a:t>
            </a:r>
            <a:r>
              <a:rPr lang="hu-HU" dirty="0" err="1"/>
              <a:t>False</a:t>
            </a:r>
            <a:r>
              <a:rPr lang="hu-HU" dirty="0"/>
              <a:t>, </a:t>
            </a:r>
            <a:r>
              <a:rPr lang="hu-HU" dirty="0" err="1"/>
              <a:t>random_state</a:t>
            </a:r>
            <a:r>
              <a:rPr lang="hu-HU" dirty="0"/>
              <a:t>=42, </a:t>
            </a:r>
            <a:r>
              <a:rPr lang="hu-HU" dirty="0" err="1"/>
              <a:t>verbose</a:t>
            </a:r>
            <a:r>
              <a:rPr lang="hu-HU" dirty="0"/>
              <a:t>=0, </a:t>
            </a:r>
            <a:r>
              <a:rPr lang="hu-HU" dirty="0" err="1"/>
              <a:t>warm_start</a:t>
            </a:r>
            <a:r>
              <a:rPr lang="hu-HU" dirty="0"/>
              <a:t>=</a:t>
            </a:r>
            <a:r>
              <a:rPr lang="hu-HU" dirty="0" err="1"/>
              <a:t>False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8B9102A-67C5-4D91-8C57-67843E12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98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2430F5-C4DA-4530-9E2F-2D0F29EF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 – Konfúziós mátrix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8ABEB5-0A07-49E6-B0BC-D7E6E3D99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test_pred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classifier.predict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test_features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reversefactor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(3),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definitions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np.vectorize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reversefactor.get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test_pred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np.vectorize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reversefactor.get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test_pred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hu-H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pd.crosstab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test_labels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test_pred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rownames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=[‚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Aktualus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fajtak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'],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Predikalt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u-H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fajtak</a:t>
            </a:r>
            <a:r>
              <a:rPr lang="hu-HU" dirty="0">
                <a:latin typeface="Courier New" panose="02070309020205020404" pitchFamily="49" charset="0"/>
                <a:cs typeface="Courier New" panose="02070309020205020404" pitchFamily="49" charset="0"/>
              </a:rPr>
              <a:t>']))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5DB6A93-1C9A-4231-8D30-8A534B26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96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A20403-543A-4082-BD5B-8A60E0F8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Kiértékelés</a:t>
            </a: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803F7514-E0F1-404E-BB31-9D9C7B4B0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631093"/>
              </p:ext>
            </p:extLst>
          </p:nvPr>
        </p:nvGraphicFramePr>
        <p:xfrm>
          <a:off x="847725" y="2769394"/>
          <a:ext cx="9423273" cy="1828800"/>
        </p:xfrm>
        <a:graphic>
          <a:graphicData uri="http://schemas.openxmlformats.org/drawingml/2006/table">
            <a:tbl>
              <a:tblPr/>
              <a:tblGrid>
                <a:gridCol w="1536573">
                  <a:extLst>
                    <a:ext uri="{9D8B030D-6E8A-4147-A177-3AD203B41FA5}">
                      <a16:colId xmlns:a16="http://schemas.microsoft.com/office/drawing/2014/main" val="371937976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62139443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5249291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0883157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r>
                        <a:rPr lang="hu-HU" dirty="0" err="1"/>
                        <a:t>Predikalt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fajtak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7769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dirty="0"/>
                        <a:t>Aktualis </a:t>
                      </a:r>
                      <a:r>
                        <a:rPr lang="hu-HU" dirty="0" err="1"/>
                        <a:t>fajtak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Iris-setosa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Iris-versicolor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Iris-virginica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56018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 dirty="0" err="1"/>
                        <a:t>Iris-setosa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75483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/>
                        <a:t>Iris-versicolor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98697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hu-HU"/>
                        <a:t>Iris-virginica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20771047"/>
                  </a:ext>
                </a:extLst>
              </a:tr>
            </a:tbl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38ACA94-3A1E-4940-B903-7BB37D5FC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817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06FD-EB6A-4FDA-B5BE-BD20624A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Példa (Nőszirom fajták)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C5FE-B244-497C-BE42-09DC5A08C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679" y="2500367"/>
            <a:ext cx="6738426" cy="3485921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endParaRPr lang="hu-HU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400" dirty="0"/>
              <a:t> Egy klasszikus ML adatszett. 3 különböző nőszirom típus biológiai jellemzői szerepelnek az adatokban.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400" dirty="0"/>
              <a:t> Tanító adatok: 4 mért adat + egyed típusa (a 3 osztály egyike)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hu-HU" sz="2400" dirty="0"/>
              <a:t> Tesztadatok: a modell egy mért adatnégyesből megállapítja, mely osztályba tartozik az egyed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892CA-CF56-4D64-A663-6971FB494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3"/>
          <a:stretch/>
        </p:blipFill>
        <p:spPr>
          <a:xfrm>
            <a:off x="7854512" y="3783199"/>
            <a:ext cx="3843501" cy="30748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AE9032-1F16-476E-B29D-6EAA8DC037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331" y="1136371"/>
            <a:ext cx="3409990" cy="27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5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1BD559F1-F8D9-42C3-ABF5-3B7C13D4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kísérlet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D70E05FC-A253-4CF5-8C1B-BA8BCD9E8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https://gallery.azure.ai/Experiment/Multi-class-classification</a:t>
            </a:r>
            <a:endParaRPr lang="hu-HU" dirty="0"/>
          </a:p>
          <a:p>
            <a:endParaRPr lang="hu-HU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58B9102A-67C5-4D91-8C57-67843E12D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4</a:t>
            </a:fld>
            <a:endParaRPr lang="en-US"/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BEEA566B-E055-4C3C-BAFB-38FB28EF6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558" y="1781175"/>
            <a:ext cx="679132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2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93C4E2F-9B67-4A29-B1FC-36B642B9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Adatforrás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17B69C-88F5-466C-8641-C468593F0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UCI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repository-jából</a:t>
            </a:r>
            <a:r>
              <a:rPr lang="hu-HU" dirty="0"/>
              <a:t>: az Írisz (nőszirom).</a:t>
            </a:r>
          </a:p>
          <a:p>
            <a:r>
              <a:rPr lang="hu-HU" dirty="0"/>
              <a:t>Innen tölthető le CSV formátumban: </a:t>
            </a:r>
            <a:r>
              <a:rPr lang="hu-HU" dirty="0">
                <a:hlinkClick r:id="rId2"/>
              </a:rPr>
              <a:t>https://archive.ics.uci.edu/ml/datasets/iris</a:t>
            </a:r>
            <a:r>
              <a:rPr lang="hu-HU" dirty="0"/>
              <a:t> 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82D2155-C555-4C58-860B-2B6329193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F5009C66-143F-4234-9698-177DE942A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428526"/>
            <a:ext cx="9753600" cy="442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26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55DD3A2-91E4-44BB-9160-9B5976AA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Attribútumok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2A9CD5C-BCD4-470E-952C-59D7BA6F6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Az egyes nőszirmokról az alábbi mért attribútumaink vannak:</a:t>
            </a:r>
          </a:p>
          <a:p>
            <a:pPr marL="0" indent="0">
              <a:buNone/>
            </a:pPr>
            <a:r>
              <a:rPr lang="hu-HU" dirty="0"/>
              <a:t>1. </a:t>
            </a:r>
            <a:r>
              <a:rPr lang="hu-HU" dirty="0" err="1"/>
              <a:t>sepal</a:t>
            </a:r>
            <a:r>
              <a:rPr lang="hu-HU" dirty="0"/>
              <a:t> </a:t>
            </a:r>
            <a:r>
              <a:rPr lang="hu-HU" dirty="0" err="1"/>
              <a:t>length</a:t>
            </a:r>
            <a:r>
              <a:rPr lang="hu-HU" dirty="0"/>
              <a:t>: csészelevél hosszúsága (cm) </a:t>
            </a:r>
            <a:br>
              <a:rPr lang="hu-HU" dirty="0"/>
            </a:br>
            <a:r>
              <a:rPr lang="hu-HU" dirty="0"/>
              <a:t>2. </a:t>
            </a:r>
            <a:r>
              <a:rPr lang="hu-HU" dirty="0" err="1"/>
              <a:t>sepal</a:t>
            </a:r>
            <a:r>
              <a:rPr lang="hu-HU" dirty="0"/>
              <a:t> </a:t>
            </a:r>
            <a:r>
              <a:rPr lang="hu-HU" dirty="0" err="1"/>
              <a:t>width</a:t>
            </a:r>
            <a:r>
              <a:rPr lang="hu-HU" dirty="0"/>
              <a:t>:  csészelevél szélessége (cm) </a:t>
            </a:r>
            <a:br>
              <a:rPr lang="hu-HU" dirty="0"/>
            </a:br>
            <a:r>
              <a:rPr lang="hu-HU" dirty="0"/>
              <a:t>3. </a:t>
            </a:r>
            <a:r>
              <a:rPr lang="hu-HU" dirty="0" err="1"/>
              <a:t>petal</a:t>
            </a:r>
            <a:r>
              <a:rPr lang="hu-HU" dirty="0"/>
              <a:t> </a:t>
            </a:r>
            <a:r>
              <a:rPr lang="hu-HU" dirty="0" err="1"/>
              <a:t>length</a:t>
            </a:r>
            <a:r>
              <a:rPr lang="hu-HU" dirty="0"/>
              <a:t>: virágszirom hosszúsága (cm) </a:t>
            </a:r>
            <a:br>
              <a:rPr lang="hu-HU" dirty="0"/>
            </a:br>
            <a:r>
              <a:rPr lang="hu-HU" dirty="0"/>
              <a:t>4. </a:t>
            </a:r>
            <a:r>
              <a:rPr lang="hu-HU" dirty="0" err="1"/>
              <a:t>petal</a:t>
            </a:r>
            <a:r>
              <a:rPr lang="hu-HU" dirty="0"/>
              <a:t> </a:t>
            </a:r>
            <a:r>
              <a:rPr lang="hu-HU" dirty="0" err="1"/>
              <a:t>width</a:t>
            </a:r>
            <a:r>
              <a:rPr lang="hu-HU" dirty="0"/>
              <a:t>: virágszirom szélessége (cm)</a:t>
            </a:r>
            <a:br>
              <a:rPr lang="hu-HU" dirty="0"/>
            </a:br>
            <a:r>
              <a:rPr lang="hu-HU" dirty="0"/>
              <a:t>5. </a:t>
            </a:r>
            <a:r>
              <a:rPr lang="hu-HU" dirty="0" err="1"/>
              <a:t>class</a:t>
            </a:r>
            <a:r>
              <a:rPr lang="hu-HU" dirty="0"/>
              <a:t> – osztály: lehetséges értékei:</a:t>
            </a:r>
            <a:br>
              <a:rPr lang="hu-HU" dirty="0"/>
            </a:br>
            <a:r>
              <a:rPr lang="hu-HU" dirty="0"/>
              <a:t>	- </a:t>
            </a:r>
            <a:r>
              <a:rPr lang="hu-HU" dirty="0" err="1"/>
              <a:t>Iris</a:t>
            </a:r>
            <a:r>
              <a:rPr lang="hu-HU" dirty="0"/>
              <a:t> </a:t>
            </a:r>
            <a:r>
              <a:rPr lang="hu-HU" dirty="0" err="1"/>
              <a:t>Setosa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	- </a:t>
            </a:r>
            <a:r>
              <a:rPr lang="hu-HU" dirty="0" err="1"/>
              <a:t>Iris</a:t>
            </a:r>
            <a:r>
              <a:rPr lang="hu-HU" dirty="0"/>
              <a:t> </a:t>
            </a:r>
            <a:r>
              <a:rPr lang="hu-HU" dirty="0" err="1"/>
              <a:t>Versicolour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	- </a:t>
            </a:r>
            <a:r>
              <a:rPr lang="hu-HU" dirty="0" err="1"/>
              <a:t>Iris</a:t>
            </a:r>
            <a:r>
              <a:rPr lang="hu-HU" dirty="0"/>
              <a:t> </a:t>
            </a:r>
            <a:r>
              <a:rPr lang="hu-HU" dirty="0" err="1"/>
              <a:t>Virginica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70536E7E-1DCA-4633-8C6C-553DAB1F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01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3266EE6-D02B-435F-BB81-BFEB359CB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előkészítés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F7F33E-AE28-4AB2-837E-F8D1540B0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leíró attribútumokat (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) ki kell jelölni. </a:t>
            </a:r>
          </a:p>
          <a:p>
            <a:pPr lvl="1"/>
            <a:r>
              <a:rPr lang="hu-HU" dirty="0"/>
              <a:t>Melyek lehetnek ezek?</a:t>
            </a:r>
          </a:p>
          <a:p>
            <a:endParaRPr lang="hu-HU" dirty="0"/>
          </a:p>
          <a:p>
            <a:r>
              <a:rPr lang="hu-HU" dirty="0"/>
              <a:t>A valós számokat tartalmazó attribútumokat explicit lebegőpontosra módosítjuk</a:t>
            </a:r>
          </a:p>
          <a:p>
            <a:endParaRPr lang="hu-HU" dirty="0"/>
          </a:p>
          <a:p>
            <a:r>
              <a:rPr lang="hu-HU" dirty="0"/>
              <a:t>Beállítás folyamata:</a:t>
            </a:r>
          </a:p>
          <a:p>
            <a:pPr lvl="1"/>
            <a:r>
              <a:rPr lang="hu-HU" dirty="0"/>
              <a:t>Ehhez a Data </a:t>
            </a:r>
            <a:r>
              <a:rPr lang="hu-HU" dirty="0" err="1"/>
              <a:t>Transformation-ból</a:t>
            </a:r>
            <a:r>
              <a:rPr lang="hu-HU" dirty="0"/>
              <a:t> a </a:t>
            </a:r>
            <a:r>
              <a:rPr lang="hu-HU" dirty="0" err="1"/>
              <a:t>Manipulation</a:t>
            </a:r>
            <a:r>
              <a:rPr lang="hu-HU" dirty="0"/>
              <a:t> menüben az Edit </a:t>
            </a:r>
            <a:r>
              <a:rPr lang="hu-HU" dirty="0" err="1"/>
              <a:t>Metadata</a:t>
            </a:r>
            <a:r>
              <a:rPr lang="hu-HU" dirty="0"/>
              <a:t> pontot húzzuk a vászonra.</a:t>
            </a:r>
          </a:p>
          <a:p>
            <a:pPr lvl="1"/>
            <a:r>
              <a:rPr lang="hu-HU" dirty="0"/>
              <a:t>A </a:t>
            </a:r>
            <a:r>
              <a:rPr lang="hu-HU" dirty="0" err="1"/>
              <a:t>Launch</a:t>
            </a:r>
            <a:r>
              <a:rPr lang="hu-HU" dirty="0"/>
              <a:t> </a:t>
            </a:r>
            <a:r>
              <a:rPr lang="hu-HU" dirty="0" err="1"/>
              <a:t>column</a:t>
            </a:r>
            <a:r>
              <a:rPr lang="hu-HU" dirty="0"/>
              <a:t> </a:t>
            </a:r>
            <a:r>
              <a:rPr lang="hu-HU" dirty="0" err="1"/>
              <a:t>selector</a:t>
            </a:r>
            <a:r>
              <a:rPr lang="hu-HU" dirty="0"/>
              <a:t> gombra kattintva válasszuk ki a szükséges oszlopokat</a:t>
            </a:r>
          </a:p>
          <a:p>
            <a:pPr lvl="1"/>
            <a:r>
              <a:rPr lang="hu-HU" dirty="0"/>
              <a:t>A Data </a:t>
            </a:r>
            <a:r>
              <a:rPr lang="hu-HU" dirty="0" err="1"/>
              <a:t>Type</a:t>
            </a:r>
            <a:r>
              <a:rPr lang="hu-HU" dirty="0"/>
              <a:t>-ot állítsuk </a:t>
            </a:r>
            <a:r>
              <a:rPr lang="hu-HU" dirty="0" err="1"/>
              <a:t>Floating</a:t>
            </a:r>
            <a:r>
              <a:rPr lang="hu-HU" dirty="0"/>
              <a:t> </a:t>
            </a:r>
            <a:r>
              <a:rPr lang="hu-HU" dirty="0" err="1"/>
              <a:t>point-ra</a:t>
            </a:r>
            <a:endParaRPr lang="hu-HU" dirty="0"/>
          </a:p>
          <a:p>
            <a:pPr lvl="1"/>
            <a:r>
              <a:rPr lang="hu-HU" dirty="0"/>
              <a:t>A </a:t>
            </a:r>
            <a:r>
              <a:rPr lang="hu-HU" dirty="0" err="1"/>
              <a:t>Field</a:t>
            </a:r>
            <a:r>
              <a:rPr lang="hu-HU" dirty="0"/>
              <a:t>-t állítsuk: </a:t>
            </a:r>
            <a:r>
              <a:rPr lang="hu-HU" dirty="0" err="1"/>
              <a:t>Feature</a:t>
            </a:r>
            <a:r>
              <a:rPr lang="hu-HU" dirty="0"/>
              <a:t>-re (Megj.: </a:t>
            </a:r>
            <a:r>
              <a:rPr lang="hu-HU" dirty="0" err="1"/>
              <a:t>Feature</a:t>
            </a:r>
            <a:r>
              <a:rPr lang="hu-HU" dirty="0"/>
              <a:t> szelekcióra van a </a:t>
            </a:r>
            <a:r>
              <a:rPr lang="hu-HU" dirty="0" err="1"/>
              <a:t>Feature</a:t>
            </a:r>
            <a:r>
              <a:rPr lang="hu-HU" dirty="0"/>
              <a:t> </a:t>
            </a:r>
            <a:r>
              <a:rPr lang="hu-HU" dirty="0" err="1"/>
              <a:t>Selection</a:t>
            </a:r>
            <a:r>
              <a:rPr lang="hu-HU" dirty="0"/>
              <a:t> elem is a bal menüben)</a:t>
            </a:r>
          </a:p>
          <a:p>
            <a:pPr lvl="1"/>
            <a:endParaRPr lang="hu-HU" dirty="0"/>
          </a:p>
          <a:p>
            <a:pPr lvl="1"/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05C5BB9-17ED-43BD-9EA2-F006AB3B9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39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C76B67A-0120-4AD4-BB3E-BF15F3C1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előkészítés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7A600EE-D214-47D6-AD7F-F096E2A7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6A9C7CA-E4B3-4287-8908-8E5590679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9" y="2023367"/>
            <a:ext cx="3664207" cy="1942661"/>
          </a:xfrm>
          <a:prstGeom prst="rect">
            <a:avLst/>
          </a:prstGeom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C389BEB8-74FB-4970-BE55-58A317BA3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222" y="1378857"/>
            <a:ext cx="3034725" cy="516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94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FF460F-DEC2-4541-ABC4-6D128D7A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előkészítés - normalizálás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38515AC-4146-40A5-B476-FB3D28EE1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adatokat normalizálni kell, azért, hogy a paraméterek ugyanazon a skálán legyenek, és egyes paraméterek ne befolyásolják a modellt erősebb mértékben, mint mások.</a:t>
            </a:r>
          </a:p>
          <a:p>
            <a:r>
              <a:rPr lang="hu-HU" dirty="0"/>
              <a:t>Érintett attribútum: </a:t>
            </a:r>
            <a:r>
              <a:rPr lang="hu-HU" dirty="0" err="1"/>
              <a:t>class</a:t>
            </a:r>
            <a:endParaRPr lang="hu-HU" dirty="0"/>
          </a:p>
          <a:p>
            <a:r>
              <a:rPr lang="hu-HU" dirty="0"/>
              <a:t>A Data </a:t>
            </a:r>
            <a:r>
              <a:rPr lang="hu-HU" dirty="0" err="1"/>
              <a:t>Transformation-ból</a:t>
            </a:r>
            <a:r>
              <a:rPr lang="hu-HU" dirty="0"/>
              <a:t> a </a:t>
            </a:r>
            <a:r>
              <a:rPr lang="hu-HU" dirty="0" err="1"/>
              <a:t>Scale</a:t>
            </a:r>
            <a:r>
              <a:rPr lang="hu-HU" dirty="0"/>
              <a:t> and </a:t>
            </a:r>
            <a:r>
              <a:rPr lang="hu-HU" dirty="0" err="1"/>
              <a:t>Reduce</a:t>
            </a:r>
            <a:r>
              <a:rPr lang="hu-HU" dirty="0"/>
              <a:t> menüből a </a:t>
            </a:r>
            <a:r>
              <a:rPr lang="hu-HU" dirty="0" err="1"/>
              <a:t>Normalize</a:t>
            </a:r>
            <a:r>
              <a:rPr lang="hu-HU" dirty="0"/>
              <a:t> Data pontot húzzuk a vászonra.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BBA5774-34E1-48FB-9EBF-E6BB08B3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75916036-C8D3-401C-9732-D25E0116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514" y="2885692"/>
            <a:ext cx="10369807" cy="386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5152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14F066-4366-4B85-935A-7C5D6FE0786A}">
  <ds:schemaRefs>
    <ds:schemaRef ds:uri="http://purl.org/dc/terms/"/>
    <ds:schemaRef ds:uri="740ca137-556d-4ba7-9f00-9f05a5f8f8be"/>
    <ds:schemaRef ds:uri="http://schemas.microsoft.com/office/2006/documentManagement/types"/>
    <ds:schemaRef ds:uri="9d5173b9-cce4-49bf-87fc-5ad4908b0ccf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5342</TotalTime>
  <Words>1423</Words>
  <Application>Microsoft Office PowerPoint</Application>
  <PresentationFormat>Szélesvásznú</PresentationFormat>
  <Paragraphs>203</Paragraphs>
  <Slides>29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2</vt:i4>
      </vt:variant>
      <vt:variant>
        <vt:lpstr>Diacímek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Segoe UI</vt:lpstr>
      <vt:lpstr>Segoe UI Semibold</vt:lpstr>
      <vt:lpstr>Segoe UI Semilight</vt:lpstr>
      <vt:lpstr>Titillium</vt:lpstr>
      <vt:lpstr>Thème Office</vt:lpstr>
      <vt:lpstr>Office Theme</vt:lpstr>
      <vt:lpstr>Mesterséges Intelligencia</vt:lpstr>
      <vt:lpstr>Többosztályos klasszifikáció</vt:lpstr>
      <vt:lpstr>Példa (Nőszirom fajták)</vt:lpstr>
      <vt:lpstr>Példa kísérlet</vt:lpstr>
      <vt:lpstr>Adatforrás</vt:lpstr>
      <vt:lpstr>Attribútumok</vt:lpstr>
      <vt:lpstr>Adat előkészítés</vt:lpstr>
      <vt:lpstr>Adat előkészítés</vt:lpstr>
      <vt:lpstr>Adat előkészítés - normalizálás</vt:lpstr>
      <vt:lpstr>Tanító és tesztelő adathalmaz</vt:lpstr>
      <vt:lpstr>Tanító és tesztelő adathalmaz</vt:lpstr>
      <vt:lpstr>Algoritmus kiválasztása</vt:lpstr>
      <vt:lpstr>Algoritmus kiválasztása</vt:lpstr>
      <vt:lpstr>Algoritmus kiválasztása</vt:lpstr>
      <vt:lpstr>Algoritmus kiválasztása - betanítás</vt:lpstr>
      <vt:lpstr>Értékelés és validálás</vt:lpstr>
      <vt:lpstr>Futtatás és eredmények ellenőrzése</vt:lpstr>
      <vt:lpstr>Azure Notebooks - Python</vt:lpstr>
      <vt:lpstr>Feldolgozó könyvtárak, adatbetöltés</vt:lpstr>
      <vt:lpstr>Adat analízis</vt:lpstr>
      <vt:lpstr>Adat analízis</vt:lpstr>
      <vt:lpstr>Adat analízis</vt:lpstr>
      <vt:lpstr>Adat előfeldolgozás</vt:lpstr>
      <vt:lpstr>Adat előfeldolgozás</vt:lpstr>
      <vt:lpstr>Feature scaling</vt:lpstr>
      <vt:lpstr>Adatok betanítása</vt:lpstr>
      <vt:lpstr>Kiértékelés – Konfúziós mátrix</vt:lpstr>
      <vt:lpstr>Kiértékelés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Pál Tamás</dc:creator>
  <cp:lastModifiedBy>Tarcsi Ádám</cp:lastModifiedBy>
  <cp:revision>386</cp:revision>
  <cp:lastPrinted>2018-02-08T09:25:59Z</cp:lastPrinted>
  <dcterms:created xsi:type="dcterms:W3CDTF">2018-02-01T14:05:08Z</dcterms:created>
  <dcterms:modified xsi:type="dcterms:W3CDTF">2019-04-24T14:14:17Z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